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8" r:id="rId4"/>
    <p:sldId id="262" r:id="rId5"/>
    <p:sldId id="264" r:id="rId6"/>
    <p:sldId id="265" r:id="rId7"/>
    <p:sldId id="266" r:id="rId8"/>
    <p:sldId id="261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BCB57-6296-4A11-A7AA-B92A07DE4C18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318D3-A364-44E2-9C67-533B12812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7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/>
            <a:endParaRPr lang="en-US" baseline="0" dirty="0" smtClean="0"/>
          </a:p>
          <a:p>
            <a:pPr defTabSz="914350"/>
            <a:endParaRPr lang="en-US" baseline="0" dirty="0" smtClean="0"/>
          </a:p>
          <a:p>
            <a:pPr defTabSz="91435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A9B4-228E-43D2-A93A-EFC2527E2E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772B-27A8-4908-A574-C453FB5B3AE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17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C5BA78-0350-4F1C-A46D-81A69C295BF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C13F08-3531-4622-A76C-8A0014698DB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C13F08-3531-4622-A76C-8A0014698DB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A9B4-228E-43D2-A93A-EFC2527E2E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62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A9B4-228E-43D2-A93A-EFC2527E2E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5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4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4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0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3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3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8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2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3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6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608F8-F050-4F23-B6B7-687C89562002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060F-F005-40DC-9F8A-D65784B8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hs2148@columbia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nyoonl@usc.edu" TargetMode="External"/><Relationship Id="rId5" Type="http://schemas.openxmlformats.org/officeDocument/2006/relationships/hyperlink" Target="mailto:miree.ku@duke.edu" TargetMode="External"/><Relationship Id="rId4" Type="http://schemas.openxmlformats.org/officeDocument/2006/relationships/hyperlink" Target="mailto:mlkang@fas.harvard.ed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Electronic Resources: </a:t>
            </a:r>
            <a:br>
              <a:rPr lang="en-US" dirty="0" smtClean="0"/>
            </a:br>
            <a:r>
              <a:rPr lang="en-US" dirty="0" smtClean="0"/>
              <a:t>Librarians and Vendors Round Table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Committee on Korean Materials</a:t>
            </a:r>
          </a:p>
          <a:p>
            <a:r>
              <a:rPr lang="en-US" dirty="0" smtClean="0"/>
              <a:t>Chair, </a:t>
            </a:r>
            <a:r>
              <a:rPr lang="en-US" dirty="0" err="1" smtClean="0"/>
              <a:t>Yunah</a:t>
            </a:r>
            <a:r>
              <a:rPr lang="en-US" dirty="0" smtClean="0"/>
              <a:t> Sung</a:t>
            </a:r>
          </a:p>
          <a:p>
            <a:r>
              <a:rPr lang="en-US" dirty="0" smtClean="0"/>
              <a:t>March 27,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9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019800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/>
              <a:t>Metadata and presentation issues of Korean E-Resources relating to access and discovery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ERMB</a:t>
            </a:r>
            <a:r>
              <a:rPr lang="en-US" sz="4000" dirty="0" smtClean="0"/>
              <a:t> Workshop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dirty="0" smtClean="0"/>
              <a:t>presented by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Erica Chang</a:t>
            </a:r>
            <a:br>
              <a:rPr lang="en-US" sz="40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March 25, 2014</a:t>
            </a:r>
            <a:br>
              <a:rPr lang="en-US" sz="2700" dirty="0" smtClean="0"/>
            </a:br>
            <a:r>
              <a:rPr lang="en-US" sz="2700" dirty="0" smtClean="0"/>
              <a:t>Philadelphia, PA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788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Summary of the Survey on Metadata Standards and Best Practices for Korean E-Resources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Miree Ku, Duke University</a:t>
            </a:r>
          </a:p>
          <a:p>
            <a:r>
              <a:rPr lang="en-US" sz="2800" dirty="0" smtClean="0"/>
              <a:t>March 25, 2014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7AF9-022B-4941-ABF6-DF303D98EE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76250"/>
            <a:ext cx="8501062" cy="2592710"/>
          </a:xfrm>
        </p:spPr>
        <p:txBody>
          <a:bodyPr/>
          <a:lstStyle/>
          <a:p>
            <a:pPr algn="ctr">
              <a:defRPr/>
            </a:pPr>
            <a:r>
              <a:rPr lang="en-US" altLang="ko-KR" dirty="0">
                <a:ea typeface="굴림" pitchFamily="34" charset="-127"/>
              </a:rPr>
              <a:t/>
            </a:r>
            <a:br>
              <a:rPr lang="en-US" altLang="ko-KR" dirty="0">
                <a:ea typeface="굴림" pitchFamily="34" charset="-127"/>
              </a:rPr>
            </a:b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Collective Subscription of Korean Studies E-Resources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A9085E1-A138-4A7C-84E3-12B680A2936A}" type="slidenum">
              <a:rPr lang="ko-KR" altLang="en-US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00188" y="3429000"/>
            <a:ext cx="7032625" cy="2952750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ko-KR" sz="2400" b="1" dirty="0" smtClean="0">
                <a:ea typeface="굴림" pitchFamily="34" charset="-127"/>
              </a:rPr>
              <a:t>March 27, 2014 </a:t>
            </a:r>
            <a:endParaRPr lang="en-US" altLang="ko-KR" sz="2400" b="1" dirty="0">
              <a:ea typeface="굴림" pitchFamily="34" charset="-127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ko-KR" sz="2400" b="1" dirty="0">
              <a:ea typeface="굴림" pitchFamily="34" charset="-127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Subcommittee </a:t>
            </a:r>
            <a:r>
              <a:rPr lang="en-US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on Korean Studies </a:t>
            </a:r>
            <a:r>
              <a:rPr lang="en-US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E-Resources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ko-KR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700" dirty="0"/>
              <a:t>Hee-Sook Shin</a:t>
            </a:r>
            <a:r>
              <a:rPr lang="en-US" sz="1700" b="1" dirty="0"/>
              <a:t> </a:t>
            </a:r>
            <a:r>
              <a:rPr lang="en-US" sz="1700" dirty="0"/>
              <a:t>(</a:t>
            </a:r>
            <a:r>
              <a:rPr lang="en-US" sz="1700" u="sng" dirty="0">
                <a:hlinkClick r:id="rId3"/>
              </a:rPr>
              <a:t>hs2148@columbia.edu</a:t>
            </a:r>
            <a:r>
              <a:rPr lang="en-US" sz="1700" dirty="0"/>
              <a:t>), Columbia </a:t>
            </a:r>
            <a:r>
              <a:rPr lang="en-US" sz="1700" dirty="0" smtClean="0"/>
              <a:t>University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Mikyung Kang (</a:t>
            </a:r>
            <a:r>
              <a:rPr lang="en-US" sz="1700" u="sng" dirty="0">
                <a:hlinkClick r:id="rId4"/>
              </a:rPr>
              <a:t>mlkang@fas.harvard.edu</a:t>
            </a:r>
            <a:r>
              <a:rPr lang="en-US" sz="1700" dirty="0"/>
              <a:t>), Harvard </a:t>
            </a:r>
            <a:r>
              <a:rPr lang="en-US" sz="1700" dirty="0" smtClean="0"/>
              <a:t>University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Miree Ku (</a:t>
            </a:r>
            <a:r>
              <a:rPr lang="en-US" sz="1700" u="sng" dirty="0">
                <a:hlinkClick r:id="rId5"/>
              </a:rPr>
              <a:t>miree.ku@duke.edu</a:t>
            </a:r>
            <a:r>
              <a:rPr lang="en-US" sz="1700" dirty="0"/>
              <a:t>), Duke </a:t>
            </a:r>
            <a:r>
              <a:rPr lang="en-US" sz="1700" dirty="0" smtClean="0"/>
              <a:t>University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700" dirty="0" smtClean="0"/>
              <a:t> 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700" dirty="0" smtClean="0"/>
              <a:t>Sun-Yoon </a:t>
            </a:r>
            <a:r>
              <a:rPr lang="en-US" sz="1700" dirty="0"/>
              <a:t>Lee (</a:t>
            </a:r>
            <a:r>
              <a:rPr lang="en-US" sz="1700" u="sng" dirty="0">
                <a:hlinkClick r:id="rId6"/>
              </a:rPr>
              <a:t>sunyoonl@usc.edu</a:t>
            </a:r>
            <a:r>
              <a:rPr lang="en-US" sz="1700" dirty="0"/>
              <a:t>), University of Southern California</a:t>
            </a:r>
            <a:endParaRPr lang="ko-KR" altLang="en-US" sz="17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87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DB Package Negotiation in 2013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A9085E1-A138-4A7C-84E3-12B680A2936A}" type="slidenum">
              <a:rPr lang="ko-KR" altLang="en-US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sz="1800" dirty="0">
                <a:ea typeface="굴림" pitchFamily="34" charset="-127"/>
              </a:rPr>
              <a:t>3 years (</a:t>
            </a:r>
            <a:r>
              <a:rPr lang="en-US" altLang="ko-KR" sz="1800" dirty="0" smtClean="0">
                <a:ea typeface="굴림" pitchFamily="34" charset="-127"/>
              </a:rPr>
              <a:t>March 2013~February 2016)</a:t>
            </a:r>
            <a:endParaRPr lang="en-US" altLang="ko-KR" sz="1800" dirty="0">
              <a:ea typeface="굴림" pitchFamily="34" charset="-127"/>
            </a:endParaRPr>
          </a:p>
          <a:p>
            <a:r>
              <a:rPr lang="en-US" altLang="ko-KR" sz="1800" dirty="0">
                <a:ea typeface="굴림" pitchFamily="34" charset="-127"/>
              </a:rPr>
              <a:t>2</a:t>
            </a:r>
            <a:r>
              <a:rPr lang="en-US" altLang="ko-KR" sz="1800" dirty="0" smtClean="0">
                <a:ea typeface="굴림" pitchFamily="34" charset="-127"/>
              </a:rPr>
              <a:t>% </a:t>
            </a:r>
            <a:r>
              <a:rPr lang="en-US" altLang="ko-KR" sz="1800" dirty="0">
                <a:ea typeface="굴림" pitchFamily="34" charset="-127"/>
              </a:rPr>
              <a:t>annual </a:t>
            </a:r>
            <a:r>
              <a:rPr lang="en-US" altLang="ko-KR" sz="1800" dirty="0" smtClean="0">
                <a:ea typeface="굴림" pitchFamily="34" charset="-127"/>
              </a:rPr>
              <a:t>increase</a:t>
            </a:r>
          </a:p>
          <a:p>
            <a:r>
              <a:rPr lang="en-US" sz="1800" dirty="0" smtClean="0"/>
              <a:t>Funding Support by the Korea Foundation: Up </a:t>
            </a:r>
            <a:r>
              <a:rPr lang="en-US" sz="1800" dirty="0"/>
              <a:t>to 50% of the user/subscription fees for accessing Korean Studies </a:t>
            </a:r>
            <a:r>
              <a:rPr lang="en-US" sz="1800" dirty="0" smtClean="0"/>
              <a:t>e-resources / </a:t>
            </a:r>
            <a:r>
              <a:rPr lang="en-US" sz="1800" dirty="0"/>
              <a:t>Limited to $5,000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altLang="ko-KR" sz="1800" dirty="0" smtClean="0">
              <a:ea typeface="굴림" pitchFamily="34" charset="-127"/>
            </a:endParaRPr>
          </a:p>
          <a:p>
            <a:endParaRPr lang="en-US" altLang="ko-KR" dirty="0">
              <a:ea typeface="굴림" pitchFamily="34" charset="-127"/>
            </a:endParaRPr>
          </a:p>
          <a:p>
            <a:pPr>
              <a:buNone/>
            </a:pPr>
            <a:endParaRPr lang="en-US" altLang="ko-KR" dirty="0">
              <a:ea typeface="굴림" pitchFamily="34" charset="-127"/>
            </a:endParaRPr>
          </a:p>
          <a:p>
            <a:pPr lvl="1"/>
            <a:endParaRPr lang="en-US" altLang="ko-KR" dirty="0">
              <a:ea typeface="굴림" pitchFamily="34" charset="-127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12060"/>
              </p:ext>
            </p:extLst>
          </p:nvPr>
        </p:nvGraphicFramePr>
        <p:xfrm>
          <a:off x="500063" y="3068960"/>
          <a:ext cx="8001056" cy="253378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B2B2B2"/>
                  </a:outerShdw>
                </a:effectLst>
                <a:tableStyleId>{5C22544A-7EE6-4342-B048-85BDC9FD1C3A}</a:tableStyleId>
              </a:tblPr>
              <a:tblGrid>
                <a:gridCol w="1193140"/>
                <a:gridCol w="6807916"/>
              </a:tblGrid>
              <a:tr h="66006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/>
                </a:tc>
              </a:tr>
              <a:tr h="9368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 with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Korean studies librarian</a:t>
                      </a:r>
                      <a:endParaRPr lang="en-US" dirty="0"/>
                    </a:p>
                  </a:txBody>
                  <a:tcPr anchor="ctr"/>
                </a:tc>
              </a:tr>
              <a:tr h="9368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 without a Korean studies librarian, or with a part time Korean studies librarian who manages Korean materials 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0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251"/>
            <a:ext cx="8424936" cy="576486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itchFamily="34" charset="-127"/>
              </a:rPr>
              <a:t>Korean Online DBs: packages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1800"/>
            <a:ext cx="7848600" cy="5156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800">
              <a:ea typeface="굴림" pitchFamily="34" charset="-127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13250"/>
              </p:ext>
            </p:extLst>
          </p:nvPr>
        </p:nvGraphicFramePr>
        <p:xfrm>
          <a:off x="609600" y="1524000"/>
          <a:ext cx="7929618" cy="48151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B2B2B2"/>
                  </a:outerShdw>
                </a:effectLst>
                <a:tableStyleId>{5C22544A-7EE6-4342-B048-85BDC9FD1C3A}</a:tableStyleId>
              </a:tblPr>
              <a:tblGrid>
                <a:gridCol w="1500198"/>
                <a:gridCol w="2790045"/>
                <a:gridCol w="3639375"/>
              </a:tblGrid>
              <a:tr h="360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DB</a:t>
                      </a:r>
                      <a:r>
                        <a:rPr lang="en-US" baseline="0" dirty="0"/>
                        <a:t> package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DB</a:t>
                      </a:r>
                      <a:r>
                        <a:rPr lang="en-US" baseline="0" dirty="0"/>
                        <a:t>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Korean Studies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KISS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Korean</a:t>
                      </a:r>
                      <a:r>
                        <a:rPr lang="en-US" baseline="0" dirty="0"/>
                        <a:t> Studies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KSI e-book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</a:t>
                      </a:r>
                      <a:r>
                        <a:rPr lang="en-US" baseline="0" dirty="0"/>
                        <a:t> Contents 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Kdatabase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</a:t>
                      </a:r>
                      <a:r>
                        <a:rPr lang="en-US" baseline="0" dirty="0"/>
                        <a:t> Contents 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KPjournal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800" dirty="0" err="1">
                          <a:ea typeface="굴림" pitchFamily="34" charset="-127"/>
                        </a:rPr>
                        <a:t>Dongbang</a:t>
                      </a:r>
                      <a:r>
                        <a:rPr lang="en-US" altLang="ko-KR" sz="1800" dirty="0">
                          <a:ea typeface="굴림" pitchFamily="34" charset="-127"/>
                        </a:rPr>
                        <a:t>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KoreaA2Z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800" dirty="0" err="1">
                          <a:ea typeface="굴림" pitchFamily="34" charset="-127"/>
                        </a:rPr>
                        <a:t>Dongbang</a:t>
                      </a:r>
                      <a:r>
                        <a:rPr lang="en-US" altLang="ko-KR" sz="1800" dirty="0">
                          <a:ea typeface="굴림" pitchFamily="34" charset="-127"/>
                        </a:rPr>
                        <a:t>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Digital</a:t>
                      </a:r>
                      <a:r>
                        <a:rPr lang="en-US" baseline="0" dirty="0"/>
                        <a:t> Culture Art Course</a:t>
                      </a:r>
                      <a:endParaRPr lang="en-US" dirty="0"/>
                    </a:p>
                  </a:txBody>
                  <a:tcPr/>
                </a:tc>
              </a:tr>
              <a:tr h="631206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800" dirty="0" err="1">
                          <a:ea typeface="굴림" pitchFamily="34" charset="-127"/>
                        </a:rPr>
                        <a:t>Zininzin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Korean</a:t>
                      </a:r>
                      <a:r>
                        <a:rPr lang="en-US" baseline="0" dirty="0"/>
                        <a:t> History &amp; Culture Research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800" dirty="0" err="1">
                          <a:ea typeface="굴림" pitchFamily="34" charset="-127"/>
                        </a:rPr>
                        <a:t>Zininzin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History</a:t>
                      </a:r>
                      <a:r>
                        <a:rPr lang="en-US" baseline="0" dirty="0"/>
                        <a:t> Culture Series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LawnB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Legal Information Service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Nuri</a:t>
                      </a:r>
                      <a:r>
                        <a:rPr lang="en-US" baseline="0" dirty="0" err="1"/>
                        <a:t>m</a:t>
                      </a:r>
                      <a:r>
                        <a:rPr lang="en-US" dirty="0" err="1"/>
                        <a:t>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Nuri</a:t>
                      </a:r>
                      <a:r>
                        <a:rPr lang="en-US" baseline="0" dirty="0" err="1"/>
                        <a:t>m</a:t>
                      </a:r>
                      <a:r>
                        <a:rPr lang="en-US" dirty="0" err="1"/>
                        <a:t>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DBpia</a:t>
                      </a:r>
                      <a:endParaRPr lang="en-US" dirty="0"/>
                    </a:p>
                  </a:txBody>
                  <a:tcPr/>
                </a:tc>
              </a:tr>
              <a:tr h="36068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Nuri</a:t>
                      </a:r>
                      <a:r>
                        <a:rPr lang="en-US" baseline="0" dirty="0" err="1"/>
                        <a:t>m</a:t>
                      </a:r>
                      <a:r>
                        <a:rPr lang="en-US" dirty="0" err="1"/>
                        <a:t>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KRpia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A9085E1-A138-4A7C-84E3-12B680A2936A}" type="slidenum">
              <a:rPr lang="ko-KR" altLang="en-US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532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251"/>
            <a:ext cx="8424936" cy="576486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itchFamily="34" charset="-127"/>
              </a:rPr>
              <a:t>Korean Online DBs: packages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01800"/>
            <a:ext cx="7848600" cy="5156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800" dirty="0">
              <a:ea typeface="굴림" pitchFamily="34" charset="-127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27248"/>
              </p:ext>
            </p:extLst>
          </p:nvPr>
        </p:nvGraphicFramePr>
        <p:xfrm>
          <a:off x="785813" y="1766888"/>
          <a:ext cx="7929618" cy="48151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B2B2B2"/>
                  </a:outerShdw>
                </a:effectLst>
                <a:tableStyleId>{5C22544A-7EE6-4342-B048-85BDC9FD1C3A}</a:tableStyleId>
              </a:tblPr>
              <a:tblGrid>
                <a:gridCol w="1500198"/>
                <a:gridCol w="2790045"/>
                <a:gridCol w="3639375"/>
              </a:tblGrid>
              <a:tr h="360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DB</a:t>
                      </a:r>
                      <a:r>
                        <a:rPr lang="en-US" baseline="0" dirty="0"/>
                        <a:t> package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DB</a:t>
                      </a:r>
                      <a:r>
                        <a:rPr lang="en-US" baseline="0" dirty="0"/>
                        <a:t>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EKS Plus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dirty="0" smtClean="0"/>
                        <a:t>학술교육원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eArticle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dirty="0" smtClean="0"/>
                        <a:t>학지사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Nonmun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CNC</a:t>
                      </a:r>
                      <a:r>
                        <a:rPr lang="en-US" baseline="0" dirty="0" smtClean="0"/>
                        <a:t> Korea Scholarship Information</a:t>
                      </a:r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631206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836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6068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A9085E1-A138-4A7C-84E3-12B680A2936A}" type="slidenum">
              <a:rPr lang="ko-KR" altLang="en-US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90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vendors</a:t>
            </a:r>
            <a:r>
              <a:rPr lang="en-US" b="1" dirty="0" smtClean="0"/>
              <a:t>’ stance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E-resource vendors create and distribute XML files to Link Resolution Services (ex. Ex </a:t>
            </a:r>
            <a:r>
              <a:rPr lang="en-US" dirty="0" err="1" smtClean="0"/>
              <a:t>libris</a:t>
            </a:r>
            <a:r>
              <a:rPr lang="en-US" dirty="0" smtClean="0"/>
              <a:t>, </a:t>
            </a:r>
            <a:r>
              <a:rPr lang="en-US" dirty="0" err="1" smtClean="0"/>
              <a:t>Proquest</a:t>
            </a:r>
            <a:r>
              <a:rPr lang="en-US" dirty="0" smtClean="0"/>
              <a:t>, </a:t>
            </a:r>
            <a:r>
              <a:rPr lang="en-US" dirty="0" err="1" smtClean="0"/>
              <a:t>Ebsco</a:t>
            </a:r>
            <a:r>
              <a:rPr lang="en-US" dirty="0" smtClean="0"/>
              <a:t>, OCLC)</a:t>
            </a:r>
          </a:p>
          <a:p>
            <a:pPr lvl="1"/>
            <a:r>
              <a:rPr lang="en-US" dirty="0"/>
              <a:t>Field names of XML file are not standardized</a:t>
            </a:r>
          </a:p>
          <a:p>
            <a:pPr lvl="1"/>
            <a:r>
              <a:rPr lang="en-US" dirty="0"/>
              <a:t>Vendors use sample format provided by Link Resolution Services to create XML </a:t>
            </a:r>
            <a:r>
              <a:rPr lang="en-US" dirty="0" smtClean="0"/>
              <a:t>file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imited few Metadata items included</a:t>
            </a:r>
          </a:p>
          <a:p>
            <a:r>
              <a:rPr lang="en-US" dirty="0" smtClean="0"/>
              <a:t>Vendor’s improvement efforts (currently underway)</a:t>
            </a:r>
          </a:p>
          <a:p>
            <a:pPr lvl="1"/>
            <a:r>
              <a:rPr lang="en-US" dirty="0"/>
              <a:t>Change XML format in order to avoid a dominate-subordinate </a:t>
            </a:r>
            <a:r>
              <a:rPr lang="en-US" dirty="0" smtClean="0"/>
              <a:t>relationship between them and provide the same format to each Link Resolution Services</a:t>
            </a:r>
            <a:endParaRPr lang="en-US" dirty="0"/>
          </a:p>
          <a:p>
            <a:pPr lvl="1"/>
            <a:r>
              <a:rPr lang="en-US" dirty="0"/>
              <a:t> Include metadata items as many as possible</a:t>
            </a:r>
          </a:p>
          <a:p>
            <a:pPr lvl="1"/>
            <a:r>
              <a:rPr lang="en-US" dirty="0"/>
              <a:t>Link Resolution Services do not accept these new format  </a:t>
            </a:r>
            <a:r>
              <a:rPr lang="en-US" dirty="0" smtClean="0"/>
              <a:t>yet due to their technical system</a:t>
            </a:r>
            <a:endParaRPr lang="en-US" dirty="0"/>
          </a:p>
          <a:p>
            <a:r>
              <a:rPr lang="en-US" dirty="0" smtClean="0"/>
              <a:t>Vendor’s future plans</a:t>
            </a:r>
          </a:p>
          <a:p>
            <a:pPr lvl="1"/>
            <a:r>
              <a:rPr lang="en-US" dirty="0" smtClean="0"/>
              <a:t>Provide standardized metadata such as Dublin Core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Issues</a:t>
            </a:r>
          </a:p>
          <a:p>
            <a:pPr lvl="2"/>
            <a:r>
              <a:rPr lang="en-US" dirty="0" smtClean="0"/>
              <a:t>Which kind of metadata standards should be considered for the best practices</a:t>
            </a:r>
          </a:p>
          <a:p>
            <a:pPr lvl="2"/>
            <a:r>
              <a:rPr lang="en-US" dirty="0" smtClean="0"/>
              <a:t>How can we cover additional expenses for system change and lack of manpower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7AF9-022B-4941-ABF6-DF303D98EE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0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Mutual Understanding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7AF9-022B-4941-ABF6-DF303D98EE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16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373</Words>
  <Application>Microsoft Office PowerPoint</Application>
  <PresentationFormat>On-screen Show (4:3)</PresentationFormat>
  <Paragraphs>109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Electronic Resources:  Librarians and Vendors Round Table </vt:lpstr>
      <vt:lpstr>Metadata and presentation issues of Korean E-Resources relating to access and discovery  ERMB Workshop  presented by  Erica Chang  March 25, 2014 Philadelphia, PA</vt:lpstr>
      <vt:lpstr>Summary of the Survey on Metadata Standards and Best Practices for Korean E-Resources </vt:lpstr>
      <vt:lpstr> Collective Subscription of Korean Studies E-Resources</vt:lpstr>
      <vt:lpstr>DB Package Negotiation in 2013</vt:lpstr>
      <vt:lpstr>Korean Online DBs: packages</vt:lpstr>
      <vt:lpstr>Korean Online DBs: packages</vt:lpstr>
      <vt:lpstr>vendors’ stance</vt:lpstr>
      <vt:lpstr>Considerations</vt:lpstr>
    </vt:vector>
  </TitlesOfParts>
  <Company>University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Resources:  Librarians and Vendors Round Table</dc:title>
  <dc:creator>Library Account</dc:creator>
  <cp:lastModifiedBy>Library Account</cp:lastModifiedBy>
  <cp:revision>2</cp:revision>
  <dcterms:created xsi:type="dcterms:W3CDTF">2014-03-28T00:45:09Z</dcterms:created>
  <dcterms:modified xsi:type="dcterms:W3CDTF">2014-03-28T01:04:05Z</dcterms:modified>
</cp:coreProperties>
</file>